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54"/>
  </p:notesMasterIdLst>
  <p:sldIdLst>
    <p:sldId id="266" r:id="rId2"/>
    <p:sldId id="276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54" r:id="rId30"/>
    <p:sldId id="361" r:id="rId31"/>
    <p:sldId id="343" r:id="rId32"/>
    <p:sldId id="344" r:id="rId33"/>
    <p:sldId id="345" r:id="rId34"/>
    <p:sldId id="346" r:id="rId35"/>
    <p:sldId id="347" r:id="rId36"/>
    <p:sldId id="349" r:id="rId37"/>
    <p:sldId id="356" r:id="rId38"/>
    <p:sldId id="357" r:id="rId39"/>
    <p:sldId id="358" r:id="rId40"/>
    <p:sldId id="360" r:id="rId41"/>
    <p:sldId id="378" r:id="rId42"/>
    <p:sldId id="379" r:id="rId43"/>
    <p:sldId id="380" r:id="rId44"/>
    <p:sldId id="381" r:id="rId45"/>
    <p:sldId id="382" r:id="rId46"/>
    <p:sldId id="331" r:id="rId47"/>
    <p:sldId id="327" r:id="rId48"/>
    <p:sldId id="329" r:id="rId49"/>
    <p:sldId id="330" r:id="rId50"/>
    <p:sldId id="332" r:id="rId51"/>
    <p:sldId id="324" r:id="rId52"/>
    <p:sldId id="283" r:id="rId53"/>
  </p:sldIdLst>
  <p:sldSz cx="9144000" cy="6858000" type="screen4x3"/>
  <p:notesSz cx="6858000" cy="9144000"/>
  <p:embeddedFontLst>
    <p:embeddedFont>
      <p:font typeface="배달의민족 한나" charset="-127"/>
      <p:regular r:id="rId55"/>
    </p:embeddedFont>
    <p:embeddedFont>
      <p:font typeface="맑은 고딕" pitchFamily="50" charset="-127"/>
      <p:regular r:id="rId56"/>
      <p:bold r:id="rId57"/>
    </p:embeddedFont>
    <p:embeddedFont>
      <p:font typeface="나눔바른고딕" charset="-127"/>
      <p:regular r:id="rId58"/>
      <p:bold r:id="rId59"/>
    </p:embeddedFont>
    <p:embeddedFont>
      <p:font typeface="나눔고딕 ExtraBold" charset="-127"/>
      <p:bold r:id="rId60"/>
    </p:embeddedFont>
    <p:embeddedFont>
      <p:font typeface="HY강M" charset="-127"/>
      <p:regular r:id="rId61"/>
    </p:embeddedFont>
    <p:embeddedFont>
      <p:font typeface="HY강B" charset="-127"/>
      <p:regular r:id="rId62"/>
    </p:embeddedFont>
    <p:embeddedFont>
      <p:font typeface="나눔고딕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6E57"/>
    <a:srgbClr val="FFCC00"/>
    <a:srgbClr val="3B589E"/>
    <a:srgbClr val="CCFF33"/>
    <a:srgbClr val="99FF33"/>
    <a:srgbClr val="808000"/>
    <a:srgbClr val="996633"/>
    <a:srgbClr val="D8D148"/>
    <a:srgbClr val="A5002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8088" autoAdjust="0"/>
    <p:restoredTop sz="95504" autoAdjust="0"/>
  </p:normalViewPr>
  <p:slideViewPr>
    <p:cSldViewPr>
      <p:cViewPr>
        <p:scale>
          <a:sx n="66" d="100"/>
          <a:sy n="66" d="100"/>
        </p:scale>
        <p:origin x="-1812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62EE5-4ACC-4BED-AD36-47E99BBC21D1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A646F-08A1-4D4D-BC42-EFC74CBF68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772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A646F-08A1-4D4D-BC42-EFC74CBF687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-1960" y="332656"/>
            <a:ext cx="9145960" cy="956213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185224"/>
            <a:ext cx="9144000" cy="3416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260648"/>
            <a:ext cx="9144000" cy="0"/>
          </a:xfrm>
          <a:prstGeom prst="line">
            <a:avLst/>
          </a:prstGeom>
          <a:ln w="95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0" y="1340768"/>
            <a:ext cx="9144000" cy="0"/>
          </a:xfrm>
          <a:prstGeom prst="line">
            <a:avLst/>
          </a:prstGeom>
          <a:ln w="95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-1960" y="6741368"/>
            <a:ext cx="9144000" cy="0"/>
          </a:xfrm>
          <a:prstGeom prst="line">
            <a:avLst/>
          </a:prstGeom>
          <a:ln w="95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3728" y="2564904"/>
            <a:ext cx="5112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6</a:t>
            </a:r>
            <a:r>
              <a:rPr lang="ko-KR" altLang="en-US" sz="440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팀 최종발표</a:t>
            </a:r>
            <a:endParaRPr lang="en-US" altLang="ko-KR" sz="44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여행과 현실 사이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2120" y="4725144"/>
            <a:ext cx="2592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팀장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유승주</a:t>
            </a:r>
            <a:endParaRPr lang="en-US" altLang="ko-KR" sz="16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16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권철주</a:t>
            </a:r>
            <a:endParaRPr lang="en-US" altLang="ko-KR" sz="16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김덕현</a:t>
            </a:r>
            <a:endParaRPr lang="en-US" altLang="ko-KR" sz="16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양연수 </a:t>
            </a:r>
            <a:endParaRPr lang="en-US" altLang="ko-KR" sz="16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정지훈 </a:t>
            </a:r>
            <a:endParaRPr lang="en-US" altLang="ko-KR" sz="16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283968" y="191683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55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3455876" y="1743199"/>
            <a:ext cx="2232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기능 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4" name="Picture 3" descr="D:\jo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158" t="6445" r="21658" b="25376"/>
          <a:stretch/>
        </p:blipFill>
        <p:spPr bwMode="auto">
          <a:xfrm>
            <a:off x="1638950" y="2305050"/>
            <a:ext cx="5866101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100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3455876" y="1743199"/>
            <a:ext cx="22322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기능 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026" name="Picture 2" descr="C:\Users\Jung\Desktop\20160419_13065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2964808" cy="426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ung\Desktop\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08920"/>
            <a:ext cx="3597275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827162" y="2924944"/>
            <a:ext cx="656605" cy="36004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40264" y="3116661"/>
            <a:ext cx="1787720" cy="591470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685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3167844" y="1916832"/>
            <a:ext cx="28083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275" y="3325634"/>
            <a:ext cx="3732815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1" y="3349620"/>
            <a:ext cx="3713895" cy="220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979712" y="278598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중복이 아니면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71265" y="2785983"/>
            <a:ext cx="149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중복 일 경우</a:t>
            </a:r>
            <a:endParaRPr lang="ko-KR" altLang="en-US" dirty="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7149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/>
        </p:nvSpPr>
        <p:spPr>
          <a:xfrm>
            <a:off x="395536" y="3068960"/>
            <a:ext cx="3816424" cy="3384376"/>
          </a:xfrm>
          <a:prstGeom prst="ellipse">
            <a:avLst/>
          </a:prstGeom>
          <a:solidFill>
            <a:schemeClr val="bg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20072" y="3068960"/>
            <a:ext cx="3456384" cy="3240360"/>
          </a:xfrm>
          <a:prstGeom prst="ellipse">
            <a:avLst/>
          </a:prstGeom>
          <a:solidFill>
            <a:srgbClr val="FF6E57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2915816" y="1988840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로그인 기능 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4499992" y="3717032"/>
            <a:ext cx="576064" cy="1944216"/>
          </a:xfrm>
          <a:prstGeom prst="rightArrow">
            <a:avLst/>
          </a:prstGeom>
          <a:solidFill>
            <a:srgbClr val="FF6E57"/>
          </a:solidFill>
          <a:ln>
            <a:solidFill>
              <a:srgbClr val="FF6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707101"/>
            <a:ext cx="3096344" cy="401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461" y="4077072"/>
            <a:ext cx="1775614" cy="4801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5941" y="3524962"/>
            <a:ext cx="1775614" cy="480102"/>
          </a:xfrm>
          <a:prstGeom prst="rect">
            <a:avLst/>
          </a:prstGeom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970" t="49648" r="30184" b="10391"/>
          <a:stretch/>
        </p:blipFill>
        <p:spPr>
          <a:xfrm>
            <a:off x="929016" y="4149080"/>
            <a:ext cx="2749463" cy="15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400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2915816" y="1988840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로그인 기능 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62558" y="2708919"/>
            <a:ext cx="5562899" cy="3129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19390" y="6010357"/>
            <a:ext cx="3049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초 후 자동이동은 삭제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30944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09458" y="2874658"/>
            <a:ext cx="75250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봄 여름 가을 겨울의 </a:t>
            </a:r>
            <a:r>
              <a:rPr lang="ko-KR" altLang="en-US" dirty="0" err="1" smtClean="0"/>
              <a:t>소메뉴로</a:t>
            </a:r>
            <a:r>
              <a:rPr lang="ko-KR" altLang="en-US" dirty="0" smtClean="0"/>
              <a:t> 분류하여 관리 </a:t>
            </a:r>
            <a:r>
              <a:rPr lang="en-US" altLang="ko-KR" dirty="0" smtClean="0"/>
              <a:t>  </a:t>
            </a:r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각 계절에 따른 다양한 하위 테마를 제시하여 세분화 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하나의 테이블 내에서 계절과 그에 따른 하위 메뉴를 구분하여 관리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ko-KR" altLang="en-US" dirty="0"/>
              <a:t>테마 별 축제이름과 기간 지역에 대한 정보를 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.</a:t>
            </a:r>
          </a:p>
          <a:p>
            <a:pPr>
              <a:buFont typeface="Wingdings" pitchFamily="2" charset="2"/>
              <a:buChar char="ü"/>
            </a:pP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테마 관련된 지역의 추천코스를 모아 볼 수 있도록 코스게시판과 연동</a:t>
            </a:r>
            <a:endParaRPr lang="en-US" altLang="ko-KR" dirty="0" smtClean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테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마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55951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3131840" y="1656184"/>
            <a:ext cx="28803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체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테마정보 확인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51229" y="2078347"/>
            <a:ext cx="5385067" cy="4519005"/>
          </a:xfrm>
          <a:prstGeom prst="rect">
            <a:avLst/>
          </a:prstGeom>
          <a:noFill/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테마관리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799458" y="2078347"/>
            <a:ext cx="5545084" cy="4592860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4860032" y="2708920"/>
            <a:ext cx="504056" cy="21602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95936" y="4581128"/>
            <a:ext cx="1080120" cy="21602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615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2987824" y="1656184"/>
            <a:ext cx="31683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계절별 테마정보 확인</a:t>
            </a:r>
          </a:p>
        </p:txBody>
      </p:sp>
      <p:pic>
        <p:nvPicPr>
          <p:cNvPr id="11" name="Picture 2" descr="C:\Users\KOSTA\Desktop\부엉이\20160408_1126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5918" y="2078347"/>
            <a:ext cx="5672164" cy="4519005"/>
          </a:xfrm>
          <a:prstGeom prst="rect">
            <a:avLst/>
          </a:prstGeom>
          <a:noFill/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테마관리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sp>
        <p:nvSpPr>
          <p:cNvPr id="3" name="타원 2"/>
          <p:cNvSpPr/>
          <p:nvPr/>
        </p:nvSpPr>
        <p:spPr>
          <a:xfrm>
            <a:off x="3853830" y="3100586"/>
            <a:ext cx="432048" cy="504056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006230" y="4482430"/>
            <a:ext cx="432048" cy="504056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3263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2987824" y="1656184"/>
            <a:ext cx="31683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계절별 테마정보 확인</a:t>
            </a:r>
          </a:p>
        </p:txBody>
      </p:sp>
      <p:pic>
        <p:nvPicPr>
          <p:cNvPr id="11" name="Picture 2" descr="C:\Users\KOSTA\Desktop\부엉이\20160408_1126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020" y="2078347"/>
            <a:ext cx="4587568" cy="3654909"/>
          </a:xfrm>
          <a:prstGeom prst="rect">
            <a:avLst/>
          </a:prstGeom>
          <a:noFill/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테마관리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sp>
        <p:nvSpPr>
          <p:cNvPr id="3" name="타원 2"/>
          <p:cNvSpPr/>
          <p:nvPr/>
        </p:nvSpPr>
        <p:spPr>
          <a:xfrm>
            <a:off x="2302064" y="2924944"/>
            <a:ext cx="288032" cy="360040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35243" y="4069824"/>
            <a:ext cx="309706" cy="288032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4581128"/>
            <a:ext cx="648072" cy="21602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096877" y="3717032"/>
            <a:ext cx="3339219" cy="972108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20072" y="2924944"/>
            <a:ext cx="3528392" cy="7185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36096" y="3730745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코스목록과 연동하여 클릭한 </a:t>
            </a:r>
            <a:r>
              <a:rPr lang="ko-KR" altLang="en-US" sz="1200" smtClean="0"/>
              <a:t>축제가 열리는 </a:t>
            </a:r>
            <a:r>
              <a:rPr lang="ko-KR" altLang="en-US" sz="1200" dirty="0" smtClean="0"/>
              <a:t>지역에 대한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추가정보 확인 가능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6244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5616" y="2640682"/>
            <a:ext cx="6912768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회</a:t>
            </a:r>
            <a:r>
              <a:rPr lang="ko-KR" altLang="en-US" dirty="0"/>
              <a:t>원</a:t>
            </a:r>
            <a:r>
              <a:rPr lang="ko-KR" altLang="en-US" dirty="0" smtClean="0"/>
              <a:t>들이 게시판 형식으로 글을 올리며 확인가능</a:t>
            </a:r>
            <a:endParaRPr lang="en-US" altLang="ko-KR" sz="1050" dirty="0" smtClean="0"/>
          </a:p>
          <a:p>
            <a:pPr marL="228600" indent="-228600">
              <a:buFont typeface="Wingdings" pitchFamily="2" charset="2"/>
              <a:buChar char="ü"/>
            </a:pPr>
            <a:endParaRPr lang="en-US" altLang="ko-KR" sz="1200" dirty="0" smtClean="0"/>
          </a:p>
          <a:p>
            <a:pPr marL="228600" indent="-228600">
              <a:buFont typeface="Wingdings" pitchFamily="2" charset="2"/>
              <a:buChar char="ü"/>
            </a:pPr>
            <a:endParaRPr lang="en-US" altLang="ko-KR" sz="1050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코스에 따른 이미지를 업로드 및 확인 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sz="1100" dirty="0" smtClean="0"/>
          </a:p>
          <a:p>
            <a:pPr>
              <a:buFont typeface="Wingdings" pitchFamily="2" charset="2"/>
              <a:buChar char="ü"/>
            </a:pPr>
            <a:endParaRPr lang="en-US" altLang="ko-KR" sz="100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  추천을 통한 인기코스 관리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sz="110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  회원들이 관심코스로 등록하여 </a:t>
            </a:r>
            <a:r>
              <a:rPr lang="ko-KR" altLang="en-US" dirty="0" err="1" smtClean="0"/>
              <a:t>마이페이지에서</a:t>
            </a:r>
            <a:r>
              <a:rPr lang="ko-KR" altLang="en-US" dirty="0" smtClean="0"/>
              <a:t> 확인가능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/>
          </a:p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게시물을 등록하였을 때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본인의 코스가 인기코스가 되었을  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때 작성자의 포인트 획득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ko-KR" altLang="en-US" sz="280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5942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9144000" cy="6885384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07704" y="2276872"/>
            <a:ext cx="6120680" cy="1852925"/>
            <a:chOff x="1907704" y="2276872"/>
            <a:chExt cx="6120680" cy="1852925"/>
          </a:xfrm>
        </p:grpSpPr>
        <p:sp>
          <p:nvSpPr>
            <p:cNvPr id="42" name="TextBox 41"/>
            <p:cNvSpPr txBox="1"/>
            <p:nvPr/>
          </p:nvSpPr>
          <p:spPr>
            <a:xfrm>
              <a:off x="1907704" y="2790220"/>
              <a:ext cx="1152128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ko-KR" sz="3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3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3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소개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979712" y="2674779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1979712" y="4129797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1979712" y="4086364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979712" y="2737262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907704" y="2276872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347864" y="2790220"/>
              <a:ext cx="1296144" cy="800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ko-KR" sz="2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2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2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2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endParaRPr lang="en-US" altLang="ko-KR" sz="2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구현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\</a:t>
              </a:r>
            </a:p>
          </p:txBody>
        </p:sp>
        <p:cxnSp>
          <p:nvCxnSpPr>
            <p:cNvPr id="89" name="직선 연결선 88"/>
            <p:cNvCxnSpPr/>
            <p:nvPr/>
          </p:nvCxnSpPr>
          <p:spPr>
            <a:xfrm>
              <a:off x="3419872" y="2674779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3419872" y="4129797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3419872" y="4086364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3419872" y="2737262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3347864" y="2276872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788024" y="2790220"/>
              <a:ext cx="115212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db   </a:t>
              </a:r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구조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95" name="직선 연결선 94"/>
            <p:cNvCxnSpPr/>
            <p:nvPr/>
          </p:nvCxnSpPr>
          <p:spPr>
            <a:xfrm>
              <a:off x="4860032" y="2674779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4860032" y="4129797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4860032" y="4086364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4860032" y="2737262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788024" y="2276872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3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012160" y="2790220"/>
              <a:ext cx="201622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일정 및 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  <a:p>
              <a:r>
                <a:rPr lang="ko-KR" altLang="en-US" sz="36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진행</a:t>
              </a:r>
              <a:endPara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cxnSp>
          <p:nvCxnSpPr>
            <p:cNvPr id="108" name="직선 연결선 107"/>
            <p:cNvCxnSpPr/>
            <p:nvPr/>
          </p:nvCxnSpPr>
          <p:spPr>
            <a:xfrm>
              <a:off x="6084168" y="2674779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6084168" y="4129797"/>
              <a:ext cx="7920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6084168" y="4086364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6084168" y="2737262"/>
              <a:ext cx="79208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6012160" y="2276872"/>
              <a:ext cx="1152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4</a:t>
              </a:r>
              <a:endPara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2915816" y="1679488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코스 관련 게시판</a:t>
            </a:r>
          </a:p>
        </p:txBody>
      </p:sp>
      <p:pic>
        <p:nvPicPr>
          <p:cNvPr id="11" name="Picture 2" descr="C:\Users\KOSTA\Desktop\부엉이\20160408_11270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204864"/>
            <a:ext cx="5544616" cy="4417387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ko-KR" altLang="en-US" sz="280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156176" y="3493008"/>
            <a:ext cx="504056" cy="20116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6660232" y="3089536"/>
            <a:ext cx="648072" cy="339464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95" t="8314" r="4805"/>
          <a:stretch/>
        </p:blipFill>
        <p:spPr>
          <a:xfrm>
            <a:off x="7447369" y="2953874"/>
            <a:ext cx="1373103" cy="4751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4288" y="2348880"/>
            <a:ext cx="1844200" cy="61727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248" t="21137" b="-1129"/>
          <a:stretch/>
        </p:blipFill>
        <p:spPr>
          <a:xfrm>
            <a:off x="7465301" y="3493008"/>
            <a:ext cx="1307637" cy="4023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17912" y="3493008"/>
            <a:ext cx="504056" cy="20116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994712" y="3789040"/>
            <a:ext cx="452657" cy="504056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44800" y="4383130"/>
            <a:ext cx="192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회원에게 만 뜸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회원에게만 가능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8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3851920" y="1772816"/>
            <a:ext cx="1728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코스 검색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336245"/>
            <a:ext cx="7886323" cy="422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86669" y="6165304"/>
            <a:ext cx="1368152" cy="40503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365" t="90931" r="60463" b="1497"/>
          <a:stretch/>
        </p:blipFill>
        <p:spPr bwMode="auto">
          <a:xfrm>
            <a:off x="4716016" y="4001581"/>
            <a:ext cx="1386873" cy="15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206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1972209"/>
            <a:ext cx="4225439" cy="4104456"/>
          </a:xfrm>
          <a:prstGeom prst="rect">
            <a:avLst/>
          </a:prstGeom>
        </p:spPr>
      </p:pic>
      <p:pic>
        <p:nvPicPr>
          <p:cNvPr id="1027" name="Picture 3" descr="C:\Users\user\Desktop\코스추천\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2216" y="1454951"/>
            <a:ext cx="407825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코스추천\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55976" y="2459319"/>
            <a:ext cx="3849076" cy="411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742216" y="5589240"/>
            <a:ext cx="3646208" cy="64807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32040" y="2132856"/>
            <a:ext cx="3600400" cy="326463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4932040" y="2537892"/>
            <a:ext cx="1405576" cy="29641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131840" y="5637711"/>
            <a:ext cx="1512168" cy="191788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69822" y="5913276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파일개수유동적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44208" y="2649642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Session</a:t>
            </a:r>
            <a:r>
              <a:rPr lang="ko-KR" altLang="en-US" b="1" dirty="0" smtClean="0">
                <a:solidFill>
                  <a:srgbClr val="FF0000"/>
                </a:solidFill>
              </a:rPr>
              <a:t>값 적용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9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KOSTA\Desktop\부엉이\20160408_112737.png"/>
          <p:cNvPicPr>
            <a:picLocks noChangeAspect="1" noChangeArrowheads="1"/>
          </p:cNvPicPr>
          <p:nvPr/>
        </p:nvPicPr>
        <p:blipFill rotWithShape="1">
          <a:blip r:embed="rId2" cstate="print"/>
          <a:srcRect l="9250" r="7328"/>
          <a:stretch/>
        </p:blipFill>
        <p:spPr bwMode="auto">
          <a:xfrm>
            <a:off x="193352" y="1706039"/>
            <a:ext cx="4104456" cy="4296852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ko-KR" altLang="en-US" sz="280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2050" name="Picture 2" descr="C:\Users\user\Desktop\코스추천\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5934066"/>
            <a:ext cx="1798638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코스추천\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0558" b="12977"/>
          <a:stretch/>
        </p:blipFill>
        <p:spPr bwMode="auto">
          <a:xfrm>
            <a:off x="3124251" y="1695766"/>
            <a:ext cx="5974368" cy="147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user\Desktop\코스추천\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872373"/>
            <a:ext cx="2133600" cy="75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user\Desktop\코스추천\2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0030" y="3196358"/>
            <a:ext cx="5414714" cy="99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851920" y="1845013"/>
            <a:ext cx="5184576" cy="586057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148064" y="1475681"/>
            <a:ext cx="296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회원일 경우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창 추가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7942" y="6188860"/>
            <a:ext cx="208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내 글이 아닌 경우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9616" y="6084362"/>
            <a:ext cx="155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내 글인 경우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43071" y="3501733"/>
            <a:ext cx="5184576" cy="666469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503965" y="4316781"/>
            <a:ext cx="425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로그인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안하면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댓글창이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안뜸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댓글은</a:t>
            </a:r>
            <a:r>
              <a:rPr lang="ko-KR" altLang="en-US" b="1" dirty="0" smtClean="0">
                <a:solidFill>
                  <a:srgbClr val="FF0000"/>
                </a:solidFill>
              </a:rPr>
              <a:t> 떠요</a:t>
            </a:r>
            <a:r>
              <a:rPr lang="en-US" altLang="ko-KR" b="1" dirty="0" smtClean="0">
                <a:solidFill>
                  <a:srgbClr val="FF0000"/>
                </a:solidFill>
              </a:rPr>
              <a:t>!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캡쳐본에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댓글이</a:t>
            </a:r>
            <a:r>
              <a:rPr lang="ko-KR" altLang="en-US" b="1" dirty="0" smtClean="0">
                <a:solidFill>
                  <a:srgbClr val="FF0000"/>
                </a:solidFill>
              </a:rPr>
              <a:t> 없네요</a:t>
            </a:r>
            <a:r>
              <a:rPr lang="en-US" altLang="ko-KR" b="1" dirty="0" smtClean="0">
                <a:solidFill>
                  <a:srgbClr val="FF0000"/>
                </a:solidFill>
              </a:rPr>
              <a:t>!)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411760" y="5872373"/>
            <a:ext cx="396044" cy="285018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3419872" y="5805264"/>
            <a:ext cx="1298416" cy="293521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510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37324" y="1613991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추천 기능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040" y="2312193"/>
            <a:ext cx="549713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직선 화살표 연결선 11"/>
          <p:cNvCxnSpPr/>
          <p:nvPr/>
        </p:nvCxnSpPr>
        <p:spPr>
          <a:xfrm flipH="1" flipV="1">
            <a:off x="3563888" y="4832473"/>
            <a:ext cx="1224136" cy="612751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83968" y="5445224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추천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button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관심상품으로 자동 등록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추천 순에 따라 인기코스 결</a:t>
            </a:r>
            <a:r>
              <a:rPr lang="ko-KR" altLang="en-US" sz="1600" b="1" dirty="0">
                <a:solidFill>
                  <a:srgbClr val="FF0000"/>
                </a:solidFill>
              </a:rPr>
              <a:t>정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264" y="5138848"/>
            <a:ext cx="3512830" cy="1545645"/>
          </a:xfrm>
          <a:prstGeom prst="rect">
            <a:avLst/>
          </a:prstGeom>
          <a:noFill/>
          <a:ln w="9525">
            <a:solidFill>
              <a:srgbClr val="FF6E57"/>
            </a:solidFill>
            <a:miter lim="800000"/>
            <a:headEnd/>
            <a:tailEnd/>
          </a:ln>
        </p:spPr>
      </p:pic>
      <p:sp>
        <p:nvSpPr>
          <p:cNvPr id="3" name="타원 2"/>
          <p:cNvSpPr/>
          <p:nvPr/>
        </p:nvSpPr>
        <p:spPr>
          <a:xfrm>
            <a:off x="2565516" y="5439298"/>
            <a:ext cx="540060" cy="472372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8" descr="C:\Users\user\Desktop\코스추천\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48172" y="2718064"/>
            <a:ext cx="3406775" cy="126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04148" y="4158824"/>
            <a:ext cx="302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로그인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안하면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추천 불가능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77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87624" y="3212976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2375756" y="1917948"/>
            <a:ext cx="4392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 아이디 당 한 번만 추천가능 </a:t>
            </a:r>
          </a:p>
        </p:txBody>
      </p:sp>
      <p:pic>
        <p:nvPicPr>
          <p:cNvPr id="6146" name="Picture 2" descr="C:\Users\KOSTA\Desktop\부엉이\20160408_11292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520" y="2852936"/>
            <a:ext cx="7890960" cy="3024336"/>
          </a:xfrm>
          <a:prstGeom prst="rect">
            <a:avLst/>
          </a:prstGeom>
          <a:noFill/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4666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87624" y="3212976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683568" y="1569869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코스 수정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3074" name="Picture 2" descr="C:\Users\user\Desktop\코스추천\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07299" y="4010592"/>
            <a:ext cx="209450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코스추천\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07299" y="1700808"/>
            <a:ext cx="4392488" cy="209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ser\Desktop\코스추천\2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72846" y="4010592"/>
            <a:ext cx="2145557" cy="208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esktop\코스추천\3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86" y="4098925"/>
            <a:ext cx="392430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Desktop\코스추천\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1632" y="2105942"/>
            <a:ext cx="4015011" cy="18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40927" y="2417485"/>
            <a:ext cx="3925273" cy="33323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1032" y="5696229"/>
            <a:ext cx="2868800" cy="791363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25571" y="2266445"/>
            <a:ext cx="3098757" cy="49300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5868144" y="2512945"/>
            <a:ext cx="1368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27147" y="4226978"/>
            <a:ext cx="2125073" cy="1583451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91099" y="4112778"/>
            <a:ext cx="1909049" cy="191403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059832" y="2852936"/>
            <a:ext cx="576064" cy="2664296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6387" y="3654758"/>
            <a:ext cx="3250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수정할 때 파일개수 추가도 가능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24328" y="1862257"/>
            <a:ext cx="161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파일 중 일부만  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수정도 가능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6791099" y="2852936"/>
            <a:ext cx="517205" cy="1080120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08304" y="3348281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/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중간파일만 수정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81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87624" y="3212976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624128" y="2348880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코스 삭제 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736"/>
          <a:stretch/>
        </p:blipFill>
        <p:spPr bwMode="auto">
          <a:xfrm>
            <a:off x="449611" y="3059534"/>
            <a:ext cx="4188701" cy="2599903"/>
          </a:xfrm>
          <a:prstGeom prst="rect">
            <a:avLst/>
          </a:prstGeom>
          <a:noFill/>
          <a:ln w="9525">
            <a:solidFill>
              <a:srgbClr val="FF6E57"/>
            </a:solidFill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코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스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4098" name="Picture 2" descr="C:\Users\user\Desktop\코스추천\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4220" y="4597329"/>
            <a:ext cx="3589337" cy="13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코스추천\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4476" y="1825649"/>
            <a:ext cx="3757613" cy="15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4120112" y="2492896"/>
            <a:ext cx="811928" cy="647943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44221" y="6093296"/>
            <a:ext cx="384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댓글</a:t>
            </a:r>
            <a:r>
              <a:rPr lang="ko-KR" altLang="en-US" b="1" dirty="0" smtClean="0">
                <a:solidFill>
                  <a:srgbClr val="FF0000"/>
                </a:solidFill>
              </a:rPr>
              <a:t> 삭제도 본인과 관리자만 가</a:t>
            </a:r>
            <a:r>
              <a:rPr lang="ko-KR" altLang="en-US" b="1" dirty="0">
                <a:solidFill>
                  <a:srgbClr val="FF0000"/>
                </a:solidFill>
              </a:rPr>
              <a:t>능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05413" y="3259142"/>
            <a:ext cx="272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관리자는 비번 아무거나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입력해도 삭제가능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70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2299"/>
          <a:stretch>
            <a:fillRect/>
          </a:stretch>
        </p:blipFill>
        <p:spPr bwMode="auto">
          <a:xfrm>
            <a:off x="0" y="2132856"/>
            <a:ext cx="482095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619672" y="6237312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내 숙박정보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내 숙박업소에 대한 정보 및 관리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755576" y="1628800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숙박관리자의 숙박목록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23728" y="5085184"/>
            <a:ext cx="648072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483768" y="5445224"/>
            <a:ext cx="648072" cy="720080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 r="6010"/>
          <a:stretch>
            <a:fillRect/>
          </a:stretch>
        </p:blipFill>
        <p:spPr bwMode="auto">
          <a:xfrm>
            <a:off x="4959064" y="2564904"/>
            <a:ext cx="393341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5148064" y="1628800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일반회원의 숙박목록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860032" y="2996952"/>
            <a:ext cx="1512168" cy="115212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68144" y="544522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본인 예약목록 확인가능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4048" y="5733256"/>
            <a:ext cx="382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본인의 결제내역 및 예약여부 확인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07904" y="2276872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해당 숙소에 대한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정보 확인 및 예약진행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16216" y="5085184"/>
            <a:ext cx="648072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7864" y="162880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클릭한 </a:t>
            </a:r>
            <a:r>
              <a:rPr lang="ko-KR" altLang="en-US" dirty="0" smtClean="0"/>
              <a:t>숙박업소 정보확인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5661248"/>
            <a:ext cx="2772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방에 대한 정보를 확인 및 예약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204864"/>
            <a:ext cx="554713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372200" y="5157192"/>
            <a:ext cx="792088" cy="43204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99592" y="4298112"/>
            <a:ext cx="309634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국내여행지 숙박시설 소개 및 예약 시스템 구축</a:t>
            </a:r>
          </a:p>
          <a:p>
            <a:pPr algn="ctr"/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예약 및 특가 이벤트를 적용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각종 숙박업체의 정보 제공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/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숙박시설 별 다양한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ROOM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35696" y="2996952"/>
            <a:ext cx="1080120" cy="99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15074" y="3100037"/>
            <a:ext cx="888603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" name="TextBox 119"/>
          <p:cNvSpPr txBox="1"/>
          <p:nvPr/>
        </p:nvSpPr>
        <p:spPr>
          <a:xfrm>
            <a:off x="4429124" y="4071942"/>
            <a:ext cx="43487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광장 게시판 등 다양한 게시판을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이용하여  개인적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후기 및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여행관련 지식정보 공유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계절별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테마별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다양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여행지 소개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여행을 떠나는 다른 회원들과의 동행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철저한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여행준비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가능하도록 도움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algn="ctr"/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소개 및 목적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86000" y="18448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latin typeface="HY강M" pitchFamily="18" charset="-127"/>
                <a:ea typeface="HY강M" pitchFamily="18" charset="-127"/>
              </a:rPr>
              <a:t>여행을 떠나기 전 </a:t>
            </a:r>
            <a:r>
              <a:rPr lang="en-US" altLang="ko-KR" dirty="0">
                <a:latin typeface="HY강M" pitchFamily="18" charset="-127"/>
                <a:ea typeface="HY강M" pitchFamily="18" charset="-127"/>
              </a:rPr>
              <a:t>&amp; </a:t>
            </a:r>
            <a:r>
              <a:rPr lang="ko-KR" altLang="en-US" dirty="0">
                <a:latin typeface="HY강M" pitchFamily="18" charset="-127"/>
                <a:ea typeface="HY강M" pitchFamily="18" charset="-127"/>
              </a:rPr>
              <a:t>떠난 후 다양한 정보를 제공받을 수 있는 홈페이지</a:t>
            </a:r>
            <a:r>
              <a:rPr lang="en-US" altLang="ko-KR" dirty="0">
                <a:latin typeface="HY강M" pitchFamily="18" charset="-127"/>
                <a:ea typeface="HY강M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5226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1880" y="198884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방의 </a:t>
            </a:r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r>
              <a:rPr lang="ko-KR" altLang="en-US" b="1" dirty="0" smtClean="0">
                <a:solidFill>
                  <a:srgbClr val="FF0000"/>
                </a:solidFill>
              </a:rPr>
              <a:t>가지 상태 확인가능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08920"/>
            <a:ext cx="4484667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708920"/>
            <a:ext cx="422894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7488832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23928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숙박목록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1988840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내가 등록한 업소일 경우 표시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1880" y="2636912"/>
            <a:ext cx="2736304" cy="194421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364088" y="2348880"/>
            <a:ext cx="252028" cy="225528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844824"/>
            <a:ext cx="5278703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699792" y="630932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업소변경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내 등록된 숙박정보를 수정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2987824" y="1412776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업소확인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6056" y="5157192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방추가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해당 숙박에 대한 방추가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4208" y="630932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관리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방 정보에 대한 관리기능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444208" y="5517232"/>
            <a:ext cx="0" cy="216024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724128" y="6093296"/>
            <a:ext cx="144016" cy="216024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6804248" y="6093296"/>
            <a:ext cx="72008" cy="216024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4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00808"/>
            <a:ext cx="583264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300192" y="544522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변경 할 숙소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 외부사진 선택가능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5896" y="155679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 등록화면</a:t>
            </a:r>
            <a:endParaRPr lang="ko-KR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2816"/>
            <a:ext cx="2112235" cy="144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204864"/>
            <a:ext cx="4886325" cy="412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오른쪽 화살표 12"/>
          <p:cNvSpPr/>
          <p:nvPr/>
        </p:nvSpPr>
        <p:spPr>
          <a:xfrm>
            <a:off x="3347864" y="2564904"/>
            <a:ext cx="432048" cy="5760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타원 5"/>
          <p:cNvSpPr/>
          <p:nvPr/>
        </p:nvSpPr>
        <p:spPr>
          <a:xfrm>
            <a:off x="1259632" y="2708920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979712" y="3140968"/>
            <a:ext cx="1656184" cy="720080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779912" y="3068960"/>
            <a:ext cx="5112568" cy="1583451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t="28693"/>
          <a:stretch>
            <a:fillRect/>
          </a:stretch>
        </p:blipFill>
        <p:spPr bwMode="auto">
          <a:xfrm>
            <a:off x="1763688" y="2276872"/>
            <a:ext cx="6171773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95936" y="177281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 등록화면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56176" y="2276872"/>
            <a:ext cx="1512168" cy="122413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88224" y="148478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방사진 등록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err="1" smtClean="0">
                <a:solidFill>
                  <a:srgbClr val="FF0000"/>
                </a:solidFill>
              </a:rPr>
              <a:t>미리보기도</a:t>
            </a:r>
            <a:r>
              <a:rPr lang="ko-KR" altLang="en-US" b="1" dirty="0" smtClean="0">
                <a:solidFill>
                  <a:srgbClr val="FF0000"/>
                </a:solidFill>
              </a:rPr>
              <a:t> 가능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52624" t="86451" r="26840" b="-1167"/>
          <a:stretch>
            <a:fillRect/>
          </a:stretch>
        </p:blipFill>
        <p:spPr bwMode="auto">
          <a:xfrm>
            <a:off x="4139952" y="6093296"/>
            <a:ext cx="115212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772816"/>
            <a:ext cx="468052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148064" y="148478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 관리 화면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92080" y="4797152"/>
            <a:ext cx="4572000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</a:rPr>
              <a:t>수정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방에 대한 모든 정보 수정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1880" y="2852936"/>
            <a:ext cx="576064" cy="36004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72000" y="3573016"/>
            <a:ext cx="432048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60032" y="4797152"/>
            <a:ext cx="360040" cy="36004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11960" y="2564904"/>
            <a:ext cx="223224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</a:rPr>
              <a:t>상태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예약 가능여부 변경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4088" y="3140968"/>
            <a:ext cx="457200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</a:rPr>
              <a:t>삭제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방에 대한 모든 정보 삭제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35896" y="147549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숙박업소 결제 진행  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988840"/>
            <a:ext cx="7056784" cy="4546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067944" y="5157192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획득한 포인트를 숙박업소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결제할 때 사용가능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3347864" y="4437112"/>
            <a:ext cx="576064" cy="43204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995936" y="4725144"/>
            <a:ext cx="648072" cy="432048"/>
          </a:xfrm>
          <a:prstGeom prst="straightConnector1">
            <a:avLst/>
          </a:prstGeom>
          <a:ln w="38100" cap="flat">
            <a:solidFill>
              <a:srgbClr val="FF5050"/>
            </a:solidFill>
            <a:bevel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41433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2420888"/>
            <a:ext cx="4176464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3573016"/>
            <a:ext cx="4176464" cy="15841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436096" y="177281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포인트 사용 값에 따른 처리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5576" y="4077072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포인트 사용에 대한 예외처리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방의 가격보다  많은 포인트를 사용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보유한 포인트 부족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사용 포인트 값이 음수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76872"/>
            <a:ext cx="6480720" cy="406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63888" y="170080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숙박업소 결제 진행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 flipH="1">
            <a:off x="1763688" y="4437112"/>
            <a:ext cx="2304256" cy="57606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소개 및 목적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95778" y="5517232"/>
            <a:ext cx="815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홈페이지를 보는 것만으로도 따분한 현실에서 벗어난 느낌을 줄 수 있고</a:t>
            </a:r>
            <a:endParaRPr lang="en-US" altLang="ko-KR" dirty="0" smtClean="0"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많은 사람들의 여행을 더욱 더 특별하게 만들어주어 행복을 주는 것이 목표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!</a:t>
            </a:r>
          </a:p>
        </p:txBody>
      </p:sp>
      <p:pic>
        <p:nvPicPr>
          <p:cNvPr id="1026" name="Picture 2" descr="C:\Users\user\Desktop\부엉이\KakaoTalk_20160331_2102316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347" t="12782" r="20554" b="54543"/>
          <a:stretch/>
        </p:blipFill>
        <p:spPr bwMode="auto">
          <a:xfrm>
            <a:off x="1149032" y="2004397"/>
            <a:ext cx="3548548" cy="1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부엉이\KakaoTalk_20160331_21430742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380" b="6001"/>
          <a:stretch/>
        </p:blipFill>
        <p:spPr bwMode="auto">
          <a:xfrm>
            <a:off x="1086184" y="3262420"/>
            <a:ext cx="3629832" cy="139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부엉이\KakaoTalk_20160331_22281734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842" b="28067"/>
          <a:stretch/>
        </p:blipFill>
        <p:spPr bwMode="auto">
          <a:xfrm>
            <a:off x="4738088" y="1630789"/>
            <a:ext cx="3008256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부엉이\KakaoTalk_20160331_23161701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672" b="31691"/>
          <a:stretch/>
        </p:blipFill>
        <p:spPr bwMode="auto">
          <a:xfrm>
            <a:off x="4716016" y="3356992"/>
            <a:ext cx="3216259" cy="156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-1960" y="6741368"/>
            <a:ext cx="9144000" cy="0"/>
          </a:xfrm>
          <a:prstGeom prst="line">
            <a:avLst/>
          </a:prstGeom>
          <a:ln w="952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27584" y="4706560"/>
            <a:ext cx="7584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여행과 현실 사이란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3384376" cy="151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5013176"/>
            <a:ext cx="3641159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3140968"/>
            <a:ext cx="4266828" cy="1663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987824" y="465313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숙박업소자가 입금확인 처리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51920" y="184482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결제 확인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63093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결제 확인</a:t>
            </a:r>
            <a:endParaRPr lang="ko-KR" altLang="en-US" dirty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숙박관리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584" y="2708920"/>
            <a:ext cx="7632848" cy="268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여행 중 이용할 게시판 </a:t>
            </a:r>
            <a:endParaRPr lang="en-US" altLang="ko-KR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altLang="ko-KR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함께 할 사람이 필요할 때 글을 등록한 뒤 함께 할 사람을 구함</a:t>
            </a:r>
            <a:endParaRPr lang="en-US" altLang="ko-KR" sz="1050" dirty="0" smtClean="0"/>
          </a:p>
          <a:p>
            <a:endParaRPr lang="en-US" altLang="ko-KR" sz="1100" dirty="0" smtClean="0"/>
          </a:p>
          <a:p>
            <a:pPr>
              <a:buFont typeface="Wingdings" pitchFamily="2" charset="2"/>
              <a:buChar char="ü"/>
            </a:pPr>
            <a:endParaRPr lang="en-US" altLang="ko-KR" sz="100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  교통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식사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동행 등 함께할 종류에 따른 소 메뉴 분류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sz="110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  </a:t>
            </a:r>
            <a:r>
              <a:rPr lang="ko-KR" altLang="en-US" dirty="0" smtClean="0"/>
              <a:t>작성자와 제목 검색을 통하여 원하는 글 찾기 가능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  </a:t>
            </a:r>
            <a:r>
              <a:rPr lang="ko-KR" altLang="en-US" smtClean="0"/>
              <a:t>글 작성에 따른 포인트 추가</a:t>
            </a:r>
            <a:endParaRPr lang="en-US" altLang="ko-KR" dirty="0" smtClean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광</a:t>
            </a:r>
            <a:r>
              <a:rPr lang="ko-KR" altLang="en-US" sz="2800" dirty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장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503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광장관리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7969" t="9354" r="18136" b="9910"/>
          <a:stretch/>
        </p:blipFill>
        <p:spPr bwMode="auto">
          <a:xfrm>
            <a:off x="1007604" y="1628800"/>
            <a:ext cx="7128792" cy="480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822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광장관리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6" name="그림 5" descr="광장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928802"/>
            <a:ext cx="8597574" cy="40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22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광장관리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7" name="그림 6" descr="광장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32" y="1603446"/>
            <a:ext cx="5143536" cy="482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22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87624" y="2708920"/>
            <a:ext cx="5904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rgbClr val="FF6E57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광장관리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6" name="그림 5" descr="광장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7422" y="1980997"/>
            <a:ext cx="4581786" cy="384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22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구조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7131"/>
          <a:stretch/>
        </p:blipFill>
        <p:spPr bwMode="auto">
          <a:xfrm>
            <a:off x="1168192" y="2204864"/>
            <a:ext cx="318778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9"/>
          <p:cNvGrpSpPr/>
          <p:nvPr/>
        </p:nvGrpSpPr>
        <p:grpSpPr>
          <a:xfrm>
            <a:off x="4427984" y="3429000"/>
            <a:ext cx="3559324" cy="677109"/>
            <a:chOff x="3098058" y="1869250"/>
            <a:chExt cx="3672408" cy="677109"/>
          </a:xfrm>
        </p:grpSpPr>
        <p:sp>
          <p:nvSpPr>
            <p:cNvPr id="16" name="직사각형 15"/>
            <p:cNvSpPr/>
            <p:nvPr/>
          </p:nvSpPr>
          <p:spPr>
            <a:xfrm>
              <a:off x="3150441" y="2238582"/>
              <a:ext cx="36200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회원들의 정보를 저장하는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TABLE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98058" y="1869250"/>
              <a:ext cx="367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JUJUCLUB.MEMBER2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8086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400092" y="1448156"/>
            <a:ext cx="2412268" cy="421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11"/>
          <p:cNvGrpSpPr/>
          <p:nvPr/>
        </p:nvGrpSpPr>
        <p:grpSpPr>
          <a:xfrm>
            <a:off x="4481990" y="5805264"/>
            <a:ext cx="4248472" cy="854868"/>
            <a:chOff x="3131840" y="1869347"/>
            <a:chExt cx="4320480" cy="951752"/>
          </a:xfrm>
        </p:grpSpPr>
        <p:sp>
          <p:nvSpPr>
            <p:cNvPr id="13" name="직사각형 12"/>
            <p:cNvSpPr/>
            <p:nvPr/>
          </p:nvSpPr>
          <p:spPr>
            <a:xfrm>
              <a:off x="3131840" y="2238581"/>
              <a:ext cx="4320480" cy="582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코스 페이지에서 원하는 코스에서 추천을 한 회원이 한번씩 입력 할 수 있도록 새로운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DB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 생성 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31840" y="1869347"/>
              <a:ext cx="417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JUJUCLUB.COURSEHEART</a:t>
              </a: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구조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8001"/>
            <a:ext cx="2232248" cy="424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0"/>
          <p:cNvGrpSpPr/>
          <p:nvPr/>
        </p:nvGrpSpPr>
        <p:grpSpPr>
          <a:xfrm>
            <a:off x="819862" y="5805264"/>
            <a:ext cx="3672408" cy="892455"/>
            <a:chOff x="3131840" y="1869347"/>
            <a:chExt cx="3672408" cy="892455"/>
          </a:xfrm>
        </p:grpSpPr>
        <p:sp>
          <p:nvSpPr>
            <p:cNvPr id="20" name="직사각형 19"/>
            <p:cNvSpPr/>
            <p:nvPr/>
          </p:nvSpPr>
          <p:spPr>
            <a:xfrm>
              <a:off x="3131840" y="2238582"/>
              <a:ext cx="33483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코스 페이지에서 회원만 글을 입력 </a:t>
              </a:r>
              <a:endParaRPr lang="en-US" altLang="ko-KR" sz="14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할 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수 있도록 </a:t>
              </a:r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MEMBER2 </a:t>
              </a:r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TABLE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과 연동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31840" y="1869347"/>
              <a:ext cx="367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JUJUCLUB.COURSE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xmlns="" val="24539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17089" y="2005364"/>
            <a:ext cx="2210095" cy="419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887924" y="3549545"/>
            <a:ext cx="4320480" cy="1107899"/>
            <a:chOff x="3131840" y="1869347"/>
            <a:chExt cx="4320480" cy="1107899"/>
          </a:xfrm>
        </p:grpSpPr>
        <p:sp>
          <p:nvSpPr>
            <p:cNvPr id="17" name="직사각형 16"/>
            <p:cNvSpPr/>
            <p:nvPr/>
          </p:nvSpPr>
          <p:spPr>
            <a:xfrm>
              <a:off x="3131840" y="2238582"/>
              <a:ext cx="432048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숙박 등록을 관리자가 원하는 등급의 유저들만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할 수 있도록 하기 위해서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LODGMENT TABLE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과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MEMBER2 TABLE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을 연동하여 회원 등급을 추출</a:t>
              </a:r>
              <a:endParaRPr lang="en-US" altLang="ko-KR" sz="14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131840" y="1869347"/>
              <a:ext cx="367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JUJUCLUB.LODGMENT</a:t>
              </a: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구조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61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/>
          <p:cNvGrpSpPr/>
          <p:nvPr/>
        </p:nvGrpSpPr>
        <p:grpSpPr>
          <a:xfrm>
            <a:off x="4716016" y="3553271"/>
            <a:ext cx="3096344" cy="686304"/>
            <a:chOff x="3131840" y="1860055"/>
            <a:chExt cx="4320480" cy="686304"/>
          </a:xfrm>
        </p:grpSpPr>
        <p:sp>
          <p:nvSpPr>
            <p:cNvPr id="8" name="직사각형 7"/>
            <p:cNvSpPr/>
            <p:nvPr/>
          </p:nvSpPr>
          <p:spPr>
            <a:xfrm>
              <a:off x="3131840" y="2238582"/>
              <a:ext cx="43204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MEMBER2 TABLE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과 연동 예정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31840" y="1860055"/>
              <a:ext cx="367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JUJUCLUB.SEASON</a:t>
              </a:r>
            </a:p>
          </p:txBody>
        </p:sp>
      </p:grpSp>
      <p:pic>
        <p:nvPicPr>
          <p:cNvPr id="5122" name="Picture 2" descr="C:\Users\Jung\Desktop\중간점검 ppt\seas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5568" y="2933859"/>
            <a:ext cx="2552416" cy="192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구조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35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23728" y="46438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상단 </a:t>
            </a:r>
            <a:r>
              <a:rPr lang="en-US" altLang="ko-KR" dirty="0" smtClean="0"/>
              <a:t>view)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7944" y="605364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하단 </a:t>
            </a:r>
            <a:r>
              <a:rPr lang="en-US" altLang="ko-KR" dirty="0" smtClean="0"/>
              <a:t>view)</a:t>
            </a:r>
            <a:endParaRPr lang="ko-KR" altLang="en-US" dirty="0"/>
          </a:p>
        </p:txBody>
      </p:sp>
      <p:pic>
        <p:nvPicPr>
          <p:cNvPr id="11" name="Picture 3" descr="C:\Users\user\Desktop\부엉이\스크린샷(56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477" r="18477"/>
          <a:stretch/>
        </p:blipFill>
        <p:spPr bwMode="auto">
          <a:xfrm>
            <a:off x="5490440" y="3442081"/>
            <a:ext cx="3455757" cy="308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user\Desktop\부엉이\스크린샷(55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168" y="1563163"/>
            <a:ext cx="5365272" cy="30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메인 기존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0832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9"/>
          <p:cNvGrpSpPr/>
          <p:nvPr/>
        </p:nvGrpSpPr>
        <p:grpSpPr>
          <a:xfrm>
            <a:off x="4427984" y="3544076"/>
            <a:ext cx="2952328" cy="677012"/>
            <a:chOff x="3131840" y="1869347"/>
            <a:chExt cx="4320480" cy="677012"/>
          </a:xfrm>
        </p:grpSpPr>
        <p:sp>
          <p:nvSpPr>
            <p:cNvPr id="11" name="직사각형 10"/>
            <p:cNvSpPr/>
            <p:nvPr/>
          </p:nvSpPr>
          <p:spPr>
            <a:xfrm>
              <a:off x="3131840" y="2238582"/>
              <a:ext cx="43204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MEMBER2 TABLE</a:t>
              </a:r>
              <a:r>
                <a:rPr lang="ko-KR" altLang="en-US" sz="1400" dirty="0">
                  <a:latin typeface="맑은 고딕" pitchFamily="50" charset="-127"/>
                  <a:ea typeface="맑은 고딕" pitchFamily="50" charset="-127"/>
                </a:rPr>
                <a:t>과 연동 예정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1840" y="1869347"/>
              <a:ext cx="432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JUJUCLUB.TOGETHER</a:t>
              </a:r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35696" y="2743528"/>
            <a:ext cx="2552416" cy="219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DB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구조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71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745" y="2348880"/>
            <a:ext cx="8676456" cy="3206856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755576" y="5844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일정 및 진행상황</a:t>
            </a:r>
            <a:endParaRPr lang="en-US" altLang="ko-KR" sz="2800" dirty="0" smtClean="0">
              <a:solidFill>
                <a:schemeClr val="bg1"/>
              </a:solidFill>
              <a:latin typeface="나눔고딕 ExtraBold" charset="-127"/>
              <a:ea typeface="나눔고딕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95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2875583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Question?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2" name="그룹 51"/>
          <p:cNvGrpSpPr/>
          <p:nvPr/>
        </p:nvGrpSpPr>
        <p:grpSpPr>
          <a:xfrm>
            <a:off x="4283968" y="2276872"/>
            <a:ext cx="576064" cy="576064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메인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1628799"/>
            <a:ext cx="6912768" cy="402162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60033" y="1916832"/>
            <a:ext cx="328302" cy="18002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292080" y="2006842"/>
            <a:ext cx="2160240" cy="846094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52320" y="2780928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회원가입창</a:t>
            </a:r>
            <a:r>
              <a:rPr lang="ko-KR" altLang="en-US" sz="1600" dirty="0" smtClean="0"/>
              <a:t> 이동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3687769" y="2249252"/>
            <a:ext cx="1500566" cy="18002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188335" y="2527158"/>
            <a:ext cx="2263985" cy="1045858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73295" y="3479617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각 </a:t>
            </a:r>
            <a:r>
              <a:rPr lang="ko-KR" altLang="en-US" sz="1600" dirty="0" err="1" smtClean="0"/>
              <a:t>메뉴창</a:t>
            </a:r>
            <a:r>
              <a:rPr lang="ko-KR" altLang="en-US" sz="1600" dirty="0" smtClean="0"/>
              <a:t> 이동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58744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메인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8236" y="1772816"/>
            <a:ext cx="6912770" cy="38884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64088" y="3212976"/>
            <a:ext cx="1368152" cy="136815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148064" y="4615390"/>
            <a:ext cx="720080" cy="1477906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01518" y="6165304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계절별 테마 선택 가능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9084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메인 최종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1700808"/>
            <a:ext cx="6480720" cy="36454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7584" y="4437112"/>
            <a:ext cx="5112568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059832" y="4725144"/>
            <a:ext cx="792088" cy="936104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7384" y="5707763"/>
            <a:ext cx="3640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현재 가장 인기 있는 코스 </a:t>
            </a:r>
            <a:r>
              <a:rPr lang="en-US" altLang="ko-KR" sz="1600" dirty="0" smtClean="0"/>
              <a:t>TOP4 </a:t>
            </a:r>
            <a:r>
              <a:rPr lang="ko-KR" altLang="en-US" sz="1600" dirty="0" smtClean="0"/>
              <a:t>소개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283504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95636" y="2492896"/>
            <a:ext cx="65527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회원 가입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 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err="1" smtClean="0"/>
              <a:t>마이페이지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포인트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관심코스 모아보기</a:t>
            </a:r>
            <a:r>
              <a:rPr lang="en-US" altLang="ko-KR" dirty="0" smtClean="0"/>
              <a:t>)</a:t>
            </a:r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회원의 종류에 따라 선택적인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로그인과 로그아웃의 여부에 따라 보여지는 화면 일부 변화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endParaRPr lang="en-US" altLang="ko-KR" sz="105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회원 레벨을 설정하여 등록자와 사용자를 분리하여 관리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등록자 신청 기능을 추가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endParaRPr lang="en-US" altLang="ko-KR" dirty="0" smtClean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032" y="116632"/>
            <a:ext cx="8624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8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755576" y="578297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기능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회원관리</a:t>
            </a:r>
            <a:r>
              <a:rPr lang="en-US" altLang="ko-KR" sz="2800" dirty="0" smtClean="0"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5986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947</Words>
  <Application>Microsoft Office PowerPoint</Application>
  <PresentationFormat>화면 슬라이드 쇼(4:3)</PresentationFormat>
  <Paragraphs>371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굴림</vt:lpstr>
      <vt:lpstr>Arial</vt:lpstr>
      <vt:lpstr>배달의민족 한나</vt:lpstr>
      <vt:lpstr>맑은 고딕</vt:lpstr>
      <vt:lpstr>나눔바른고딕</vt:lpstr>
      <vt:lpstr>나눔고딕 ExtraBold</vt:lpstr>
      <vt:lpstr>HY강M</vt:lpstr>
      <vt:lpstr>HY강B</vt:lpstr>
      <vt:lpstr>Wingdings</vt:lpstr>
      <vt:lpstr>나눔고딕</vt:lpstr>
      <vt:lpstr>Office 테마</vt:lpstr>
      <vt:lpstr>슬라이드 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KOSTA</cp:lastModifiedBy>
  <cp:revision>123</cp:revision>
  <dcterms:created xsi:type="dcterms:W3CDTF">2014-05-20T10:28:59Z</dcterms:created>
  <dcterms:modified xsi:type="dcterms:W3CDTF">2016-04-19T05:23:43Z</dcterms:modified>
</cp:coreProperties>
</file>